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56" r:id="rId3"/>
    <p:sldId id="358" r:id="rId5"/>
    <p:sldId id="356" r:id="rId6"/>
    <p:sldId id="359" r:id="rId7"/>
    <p:sldId id="360" r:id="rId8"/>
    <p:sldId id="337" r:id="rId9"/>
  </p:sldIdLst>
  <p:sldSz cx="9144000" cy="5143500" type="screen16x9"/>
  <p:notesSz cx="7103745" cy="10234295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A356"/>
    <a:srgbClr val="EFCF78"/>
    <a:srgbClr val="F8ED9F"/>
    <a:srgbClr val="F4D983"/>
    <a:srgbClr val="000000"/>
    <a:srgbClr val="02DD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9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91" y="115"/>
      </p:cViewPr>
      <p:guideLst>
        <p:guide orient="horz" pos="1620"/>
        <p:guide pos="2880"/>
        <p:guide pos="249"/>
        <p:guide pos="5511"/>
        <p:guide orient="horz" pos="2981"/>
        <p:guide orient="horz" pos="2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9069" tIns="49534" rIns="99069" bIns="4953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69" tIns="49534" rIns="99069" bIns="49534" rtlCol="0"/>
          <a:lstStyle>
            <a:lvl1pPr algn="r">
              <a:defRPr sz="13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9" tIns="49534" rIns="99069" bIns="4953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69" tIns="49534" rIns="99069" bIns="49534" rtlCol="0" anchor="b"/>
          <a:lstStyle>
            <a:lvl1pPr algn="r">
              <a:defRPr sz="13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2.jpeg>
</file>

<file path=ppt/media/image3.jpeg>
</file>

<file path=ppt/media/image4.png>
</file>

<file path=ppt/media/image5.wd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3508"/>
          </a:xfrm>
          <a:prstGeom prst="rect">
            <a:avLst/>
          </a:prstGeom>
        </p:spPr>
        <p:txBody>
          <a:bodyPr vert="horz" lIns="99069" tIns="49534" rIns="99069" bIns="4953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69" tIns="49534" rIns="99069" bIns="49534" rtlCol="0"/>
          <a:lstStyle>
            <a:lvl1pPr algn="r">
              <a:defRPr sz="1300"/>
            </a:lvl1pPr>
          </a:lstStyle>
          <a:p>
            <a:fld id="{051159A7-2F60-4042-8834-DED1026B20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7938"/>
            <a:ext cx="613886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9" tIns="49534" rIns="99069" bIns="4953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9"/>
            <a:ext cx="5683250" cy="4029878"/>
          </a:xfrm>
          <a:prstGeom prst="rect">
            <a:avLst/>
          </a:prstGeom>
        </p:spPr>
        <p:txBody>
          <a:bodyPr vert="horz" lIns="99069" tIns="49534" rIns="99069" bIns="49534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8427" cy="513507"/>
          </a:xfrm>
          <a:prstGeom prst="rect">
            <a:avLst/>
          </a:prstGeom>
        </p:spPr>
        <p:txBody>
          <a:bodyPr vert="horz" lIns="99069" tIns="49534" rIns="99069" bIns="4953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69" tIns="49534" rIns="99069" bIns="49534" rtlCol="0" anchor="b"/>
          <a:lstStyle>
            <a:lvl1pPr algn="r">
              <a:defRPr sz="1300"/>
            </a:lvl1pPr>
          </a:lstStyle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7938"/>
            <a:ext cx="6138863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3947AD-5B29-47EE-918A-367D386FC5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920"/>
            <a:ext cx="6858000" cy="17910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702001"/>
            <a:ext cx="6858000" cy="124203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92"/>
            <a:ext cx="1971675" cy="43596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92"/>
            <a:ext cx="5800725" cy="4359642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6_Title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1100138" y="1458070"/>
            <a:ext cx="3372338" cy="1904898"/>
          </a:xfrm>
        </p:spPr>
        <p:txBody>
          <a:bodyPr>
            <a:normAutofit/>
          </a:bodyPr>
          <a:lstStyle>
            <a:lvl1pPr>
              <a:defRPr sz="675"/>
            </a:lvl1pPr>
          </a:lstStyle>
          <a:p>
            <a:endParaRPr 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528"/>
            <a:ext cx="7886700" cy="213992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344270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1" y="1261093"/>
            <a:ext cx="3868340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1" y="1879135"/>
            <a:ext cx="3868340" cy="27639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1093"/>
            <a:ext cx="3887391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1879135"/>
            <a:ext cx="3887391" cy="27639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740698"/>
            <a:ext cx="4629150" cy="365585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8035" indent="0">
              <a:buNone/>
              <a:defRPr sz="750"/>
            </a:lvl7pPr>
            <a:lvl8pPr marL="2400935" indent="0">
              <a:buNone/>
              <a:defRPr sz="750"/>
            </a:lvl8pPr>
            <a:lvl9pPr marL="2743835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60"/>
            <a:ext cx="2949178" cy="12003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698"/>
            <a:ext cx="4629150" cy="365585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320"/>
            <a:ext cx="2949178" cy="28591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8035" indent="0">
              <a:buNone/>
              <a:defRPr sz="750"/>
            </a:lvl7pPr>
            <a:lvl8pPr marL="2400935" indent="0">
              <a:buNone/>
              <a:defRPr sz="750"/>
            </a:lvl8pPr>
            <a:lvl9pPr marL="2743835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hecker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</a:defRPr>
            </a:lvl1pPr>
          </a:lstStyle>
          <a:p>
            <a:fld id="{0A396B64-B400-4CE8-AA01-D2DF1B46B7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</a:defRPr>
            </a:lvl1pPr>
          </a:lstStyle>
          <a:p>
            <a:fld id="{BEDF614F-44B1-4FFF-BEDA-2F1E52E94B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Click="0" advTm="3000">
    <p:checker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微软雅黑" panose="020B0503020204020204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微软雅黑" panose="020B0503020204020204" charset="-122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hemeOverride" Target="../theme/themeOverride1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/>
          <p:cNvSpPr txBox="1"/>
          <p:nvPr/>
        </p:nvSpPr>
        <p:spPr>
          <a:xfrm>
            <a:off x="2336464" y="2280378"/>
            <a:ext cx="4575175" cy="660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7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Panda Fun </a:t>
            </a:r>
            <a:r>
              <a:rPr lang="zh-CN" altLang="en-US" sz="37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项目介绍</a:t>
            </a:r>
            <a:endParaRPr lang="zh-CN" altLang="en-US" sz="3700" b="1" dirty="0">
              <a:solidFill>
                <a:srgbClr val="D5A356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302" y="469678"/>
            <a:ext cx="1835396" cy="1835396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568425" y="1476692"/>
            <a:ext cx="4884934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4500" b="1" dirty="0">
                <a:solidFill>
                  <a:srgbClr val="D5A3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cs typeface="+mn-ea"/>
                <a:sym typeface="+mn-lt"/>
              </a:rPr>
              <a:t>关于 </a:t>
            </a:r>
            <a:r>
              <a:rPr lang="en-US" altLang="zh-CN" sz="4500" b="1" dirty="0">
                <a:solidFill>
                  <a:srgbClr val="D5A3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cs typeface="+mn-ea"/>
                <a:sym typeface="+mn-lt"/>
              </a:rPr>
              <a:t>PandaFun</a:t>
            </a:r>
            <a:endParaRPr lang="bg-BG" altLang="zh-CN" sz="4500" b="1" dirty="0">
              <a:solidFill>
                <a:srgbClr val="D5A35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68220" y="1339215"/>
            <a:ext cx="1842135" cy="1842135"/>
          </a:xfrm>
          <a:prstGeom prst="rect">
            <a:avLst/>
          </a:prstGeom>
          <a:noFill/>
          <a:ln>
            <a:solidFill>
              <a:srgbClr val="D5A356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36821" y="1111542"/>
            <a:ext cx="2093705" cy="340423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1525" b="1" dirty="0">
                <a:solidFill>
                  <a:srgbClr val="D5A356"/>
                </a:solidFill>
                <a:latin typeface="微软雅黑" panose="020B0503020204020204" charset="-122"/>
                <a:cs typeface="+mn-ea"/>
                <a:sym typeface="+mn-lt"/>
              </a:rPr>
              <a:t>1</a:t>
            </a:r>
            <a:endParaRPr lang="en-US" sz="21525" b="1" dirty="0">
              <a:solidFill>
                <a:srgbClr val="D5A356"/>
              </a:solidFill>
              <a:latin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754" y="2530066"/>
            <a:ext cx="1605287" cy="1882744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hecker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75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8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ccel="10000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4444"/>
                                      </p:iterate>
                                      <p:childTnLst>
                                        <p:animScale>
                                          <p:cBhvr>
                                            <p:cTn id="13" dur="9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 p14:presetBounceEnd="82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2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2000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11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 bldLvl="0" animBg="1"/>
          <p:bldP spid="5" grpId="0" bldLvl="0" animBg="1"/>
          <p:bldP spid="5" grpId="1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75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8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ccel="10000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4444"/>
                                      </p:iterate>
                                      <p:childTnLst>
                                        <p:animScale>
                                          <p:cBhvr>
                                            <p:cTn id="13" dur="90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9" presetClass="entr" presetSubtype="0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1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11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8" grpId="0" bldLvl="0" animBg="1"/>
          <p:bldP spid="5" grpId="0" bldLvl="0" animBg="1"/>
          <p:bldP spid="5" grpId="1" bldLvl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3899" y="344493"/>
            <a:ext cx="787310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885950" algn="l"/>
              </a:tabLst>
            </a:pP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1.1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PandaFun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：</a:t>
            </a:r>
            <a:r>
              <a:rPr lang="zh-CN" altLang="en-US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结合“养成</a:t>
            </a:r>
            <a:r>
              <a:rPr lang="en-US" altLang="zh-CN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+</a:t>
            </a:r>
            <a:r>
              <a:rPr lang="zh-CN" altLang="en-US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策略”的</a:t>
            </a:r>
            <a:r>
              <a:rPr lang="en-US" altLang="zh-CN" sz="2400" dirty="0" err="1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dAPP</a:t>
            </a:r>
            <a:r>
              <a:rPr lang="en-US" altLang="zh-CN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 3.0</a:t>
            </a:r>
            <a:r>
              <a:rPr lang="zh-CN" altLang="en-US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游戏</a:t>
            </a:r>
            <a:endParaRPr lang="zh-CN" altLang="en-US" sz="2400" b="1" dirty="0">
              <a:solidFill>
                <a:srgbClr val="D5A356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7" name="矩形 6"/>
          <p:cNvSpPr/>
          <p:nvPr/>
        </p:nvSpPr>
        <p:spPr>
          <a:xfrm rot="20272431" flipV="1">
            <a:off x="154940" y="321945"/>
            <a:ext cx="781685" cy="722630"/>
          </a:xfrm>
          <a:custGeom>
            <a:avLst/>
            <a:gdLst>
              <a:gd name="connsiteX0" fmla="*/ 0 w 2082806"/>
              <a:gd name="connsiteY0" fmla="*/ 0 h 2161700"/>
              <a:gd name="connsiteX1" fmla="*/ 2082806 w 2082806"/>
              <a:gd name="connsiteY1" fmla="*/ 0 h 2161700"/>
              <a:gd name="connsiteX2" fmla="*/ 2082806 w 2082806"/>
              <a:gd name="connsiteY2" fmla="*/ 2161700 h 2161700"/>
              <a:gd name="connsiteX3" fmla="*/ 0 w 2082806"/>
              <a:gd name="connsiteY3" fmla="*/ 2161700 h 2161700"/>
              <a:gd name="connsiteX4" fmla="*/ 0 w 2082806"/>
              <a:gd name="connsiteY4" fmla="*/ 0 h 2161700"/>
              <a:gd name="connsiteX0-1" fmla="*/ 154983 w 2082806"/>
              <a:gd name="connsiteY0-2" fmla="*/ 247973 h 2161700"/>
              <a:gd name="connsiteX1-3" fmla="*/ 2082806 w 2082806"/>
              <a:gd name="connsiteY1-4" fmla="*/ 0 h 2161700"/>
              <a:gd name="connsiteX2-5" fmla="*/ 2082806 w 2082806"/>
              <a:gd name="connsiteY2-6" fmla="*/ 2161700 h 2161700"/>
              <a:gd name="connsiteX3-7" fmla="*/ 0 w 2082806"/>
              <a:gd name="connsiteY3-8" fmla="*/ 2161700 h 2161700"/>
              <a:gd name="connsiteX4-9" fmla="*/ 154983 w 2082806"/>
              <a:gd name="connsiteY4-10" fmla="*/ 247973 h 2161700"/>
              <a:gd name="connsiteX0-11" fmla="*/ 108488 w 2036311"/>
              <a:gd name="connsiteY0-12" fmla="*/ 247973 h 2161700"/>
              <a:gd name="connsiteX1-13" fmla="*/ 2036311 w 2036311"/>
              <a:gd name="connsiteY1-14" fmla="*/ 0 h 2161700"/>
              <a:gd name="connsiteX2-15" fmla="*/ 2036311 w 2036311"/>
              <a:gd name="connsiteY2-16" fmla="*/ 2161700 h 2161700"/>
              <a:gd name="connsiteX3-17" fmla="*/ 0 w 2036311"/>
              <a:gd name="connsiteY3-18" fmla="*/ 1743246 h 2161700"/>
              <a:gd name="connsiteX4-19" fmla="*/ 108488 w 2036311"/>
              <a:gd name="connsiteY4-20" fmla="*/ 247973 h 2161700"/>
              <a:gd name="connsiteX0-21" fmla="*/ 108488 w 2516759"/>
              <a:gd name="connsiteY0-22" fmla="*/ 247973 h 2177198"/>
              <a:gd name="connsiteX1-23" fmla="*/ 2036311 w 2516759"/>
              <a:gd name="connsiteY1-24" fmla="*/ 0 h 2177198"/>
              <a:gd name="connsiteX2-25" fmla="*/ 2516759 w 2516759"/>
              <a:gd name="connsiteY2-26" fmla="*/ 2177198 h 2177198"/>
              <a:gd name="connsiteX3-27" fmla="*/ 0 w 2516759"/>
              <a:gd name="connsiteY3-28" fmla="*/ 1743246 h 2177198"/>
              <a:gd name="connsiteX4-29" fmla="*/ 108488 w 2516759"/>
              <a:gd name="connsiteY4-30" fmla="*/ 247973 h 21771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516759" h="2177198">
                <a:moveTo>
                  <a:pt x="108488" y="247973"/>
                </a:moveTo>
                <a:lnTo>
                  <a:pt x="2036311" y="0"/>
                </a:lnTo>
                <a:lnTo>
                  <a:pt x="2516759" y="2177198"/>
                </a:lnTo>
                <a:lnTo>
                  <a:pt x="0" y="1743246"/>
                </a:lnTo>
                <a:lnTo>
                  <a:pt x="108488" y="247973"/>
                </a:lnTo>
                <a:close/>
              </a:path>
            </a:pathLst>
          </a:custGeom>
          <a:noFill/>
          <a:ln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63" y="550284"/>
            <a:ext cx="2099625" cy="23980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022" y="575325"/>
            <a:ext cx="2378822" cy="23488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291" y="751092"/>
            <a:ext cx="1849443" cy="2173095"/>
          </a:xfrm>
          <a:prstGeom prst="rect">
            <a:avLst/>
          </a:prstGeom>
        </p:spPr>
      </p:pic>
      <p:sp>
        <p:nvSpPr>
          <p:cNvPr id="12" name="文本框 34"/>
          <p:cNvSpPr txBox="1"/>
          <p:nvPr/>
        </p:nvSpPr>
        <p:spPr>
          <a:xfrm>
            <a:off x="1243566" y="264519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EFCF78"/>
                </a:solidFill>
                <a:latin typeface="+mj-ea"/>
                <a:ea typeface="+mj-ea"/>
              </a:rPr>
              <a:t>熊猫养成元素</a:t>
            </a:r>
            <a:endParaRPr lang="zh-CN" altLang="en-US" sz="14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3" name="文本框 35"/>
          <p:cNvSpPr txBox="1"/>
          <p:nvPr/>
        </p:nvSpPr>
        <p:spPr>
          <a:xfrm>
            <a:off x="3976647" y="2688203"/>
            <a:ext cx="14863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EFCF78"/>
                </a:solidFill>
                <a:latin typeface="+mj-ea"/>
                <a:ea typeface="+mj-ea"/>
              </a:rPr>
              <a:t>多人图版策略</a:t>
            </a:r>
            <a:r>
              <a:rPr lang="en-US" altLang="zh-CN" sz="1400" dirty="0">
                <a:solidFill>
                  <a:srgbClr val="EFCF78"/>
                </a:solidFill>
                <a:latin typeface="+mj-ea"/>
                <a:ea typeface="+mj-ea"/>
              </a:rPr>
              <a:t>PK</a:t>
            </a:r>
            <a:endParaRPr lang="en-US" altLang="zh-CN" sz="14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4" name="文本框 36"/>
          <p:cNvSpPr txBox="1"/>
          <p:nvPr/>
        </p:nvSpPr>
        <p:spPr>
          <a:xfrm>
            <a:off x="6613413" y="2688202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rgbClr val="EFCF78"/>
                </a:solidFill>
                <a:latin typeface="+mj-ea"/>
                <a:ea typeface="+mj-ea"/>
              </a:rPr>
              <a:t>玩家自动获得收益</a:t>
            </a:r>
            <a:endParaRPr lang="zh-CN" altLang="en-US" sz="14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5" name="文本框 37"/>
          <p:cNvSpPr txBox="1"/>
          <p:nvPr/>
        </p:nvSpPr>
        <p:spPr>
          <a:xfrm>
            <a:off x="570367" y="2995980"/>
            <a:ext cx="28088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有意义的养成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宠物熊猫可带入每回合的游戏中并可以使用技能</a:t>
            </a: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有亲和力的设定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熊猫作为在世界范围内大受欢迎的动物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设定成游戏中的重要元素大大提高了对玩家的吸引力</a:t>
            </a: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丰富的技能组合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不同的熊猫可以搭配不同等级的技能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游戏具有很强的趣味性和对抗性。</a:t>
            </a: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6" name="文本框 38"/>
          <p:cNvSpPr txBox="1"/>
          <p:nvPr/>
        </p:nvSpPr>
        <p:spPr>
          <a:xfrm>
            <a:off x="3675707" y="3023167"/>
            <a:ext cx="2264237" cy="1450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回合制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符合区块链的技术特性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性能与体验远超现有区块链游戏</a:t>
            </a: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完全公平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游戏所有的随机数与对战数据均由智能合约执行并记录于区块链上</a:t>
            </a:r>
            <a:r>
              <a:rPr lang="en-US" altLang="zh-CN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 err="1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彻底公平并可追溯。</a:t>
            </a:r>
            <a:endParaRPr lang="zh-CN" altLang="en-US" sz="1000" dirty="0" err="1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9" name="文本框 39"/>
          <p:cNvSpPr txBox="1"/>
          <p:nvPr/>
        </p:nvSpPr>
        <p:spPr>
          <a:xfrm>
            <a:off x="6184577" y="2995980"/>
            <a:ext cx="23424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胜者收益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收益分配机制写入智能合约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任何人无法篡改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游戏一旦产生结果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胜者将自动公平的获得相应收益。</a:t>
            </a:r>
            <a:endParaRPr lang="zh-CN" altLang="en-US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zh-CN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  <a:p>
            <a:pPr marL="171450" indent="-1714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交易收益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: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游戏内宠物熊猫可自由流通于玩家之间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玩家可对爱宠自行定价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获得稀缺熊猫的玩家可获得高收益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所有交易逻辑由智能合约执行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, 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玩家自动公平的获得相应收益。</a:t>
            </a:r>
            <a:endParaRPr lang="en-US" altLang="zh-CN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3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3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40000" y="14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 bldLvl="0" animBg="1"/>
      <p:bldP spid="17" grpId="1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3910" y="423868"/>
            <a:ext cx="7675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885950" algn="l"/>
              </a:tabLst>
            </a:pP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1.2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PandaFun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设计</a:t>
            </a: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: </a:t>
            </a:r>
            <a:r>
              <a:rPr lang="zh-CN" altLang="en-US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优秀的前端设计和丰富的游戏场景</a:t>
            </a: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 </a:t>
            </a:r>
            <a:endParaRPr lang="zh-CN" altLang="en-US" sz="2400" b="1" dirty="0">
              <a:solidFill>
                <a:srgbClr val="D5A356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7" name="矩形 6"/>
          <p:cNvSpPr/>
          <p:nvPr/>
        </p:nvSpPr>
        <p:spPr>
          <a:xfrm rot="20272431" flipV="1">
            <a:off x="159748" y="294047"/>
            <a:ext cx="835089" cy="722419"/>
          </a:xfrm>
          <a:custGeom>
            <a:avLst/>
            <a:gdLst>
              <a:gd name="connsiteX0" fmla="*/ 0 w 2082806"/>
              <a:gd name="connsiteY0" fmla="*/ 0 h 2161700"/>
              <a:gd name="connsiteX1" fmla="*/ 2082806 w 2082806"/>
              <a:gd name="connsiteY1" fmla="*/ 0 h 2161700"/>
              <a:gd name="connsiteX2" fmla="*/ 2082806 w 2082806"/>
              <a:gd name="connsiteY2" fmla="*/ 2161700 h 2161700"/>
              <a:gd name="connsiteX3" fmla="*/ 0 w 2082806"/>
              <a:gd name="connsiteY3" fmla="*/ 2161700 h 2161700"/>
              <a:gd name="connsiteX4" fmla="*/ 0 w 2082806"/>
              <a:gd name="connsiteY4" fmla="*/ 0 h 2161700"/>
              <a:gd name="connsiteX0-1" fmla="*/ 154983 w 2082806"/>
              <a:gd name="connsiteY0-2" fmla="*/ 247973 h 2161700"/>
              <a:gd name="connsiteX1-3" fmla="*/ 2082806 w 2082806"/>
              <a:gd name="connsiteY1-4" fmla="*/ 0 h 2161700"/>
              <a:gd name="connsiteX2-5" fmla="*/ 2082806 w 2082806"/>
              <a:gd name="connsiteY2-6" fmla="*/ 2161700 h 2161700"/>
              <a:gd name="connsiteX3-7" fmla="*/ 0 w 2082806"/>
              <a:gd name="connsiteY3-8" fmla="*/ 2161700 h 2161700"/>
              <a:gd name="connsiteX4-9" fmla="*/ 154983 w 2082806"/>
              <a:gd name="connsiteY4-10" fmla="*/ 247973 h 2161700"/>
              <a:gd name="connsiteX0-11" fmla="*/ 108488 w 2036311"/>
              <a:gd name="connsiteY0-12" fmla="*/ 247973 h 2161700"/>
              <a:gd name="connsiteX1-13" fmla="*/ 2036311 w 2036311"/>
              <a:gd name="connsiteY1-14" fmla="*/ 0 h 2161700"/>
              <a:gd name="connsiteX2-15" fmla="*/ 2036311 w 2036311"/>
              <a:gd name="connsiteY2-16" fmla="*/ 2161700 h 2161700"/>
              <a:gd name="connsiteX3-17" fmla="*/ 0 w 2036311"/>
              <a:gd name="connsiteY3-18" fmla="*/ 1743246 h 2161700"/>
              <a:gd name="connsiteX4-19" fmla="*/ 108488 w 2036311"/>
              <a:gd name="connsiteY4-20" fmla="*/ 247973 h 2161700"/>
              <a:gd name="connsiteX0-21" fmla="*/ 108488 w 2516759"/>
              <a:gd name="connsiteY0-22" fmla="*/ 247973 h 2177198"/>
              <a:gd name="connsiteX1-23" fmla="*/ 2036311 w 2516759"/>
              <a:gd name="connsiteY1-24" fmla="*/ 0 h 2177198"/>
              <a:gd name="connsiteX2-25" fmla="*/ 2516759 w 2516759"/>
              <a:gd name="connsiteY2-26" fmla="*/ 2177198 h 2177198"/>
              <a:gd name="connsiteX3-27" fmla="*/ 0 w 2516759"/>
              <a:gd name="connsiteY3-28" fmla="*/ 1743246 h 2177198"/>
              <a:gd name="connsiteX4-29" fmla="*/ 108488 w 2516759"/>
              <a:gd name="connsiteY4-30" fmla="*/ 247973 h 21771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516759" h="2177198">
                <a:moveTo>
                  <a:pt x="108488" y="247973"/>
                </a:moveTo>
                <a:lnTo>
                  <a:pt x="2036311" y="0"/>
                </a:lnTo>
                <a:lnTo>
                  <a:pt x="2516759" y="2177198"/>
                </a:lnTo>
                <a:lnTo>
                  <a:pt x="0" y="1743246"/>
                </a:lnTo>
                <a:lnTo>
                  <a:pt x="108488" y="247973"/>
                </a:lnTo>
                <a:close/>
              </a:path>
            </a:pathLst>
          </a:custGeom>
          <a:noFill/>
          <a:ln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8" name="矩形 6"/>
          <p:cNvSpPr/>
          <p:nvPr/>
        </p:nvSpPr>
        <p:spPr>
          <a:xfrm rot="966299">
            <a:off x="25580" y="164220"/>
            <a:ext cx="1103425" cy="982072"/>
          </a:xfrm>
          <a:custGeom>
            <a:avLst/>
            <a:gdLst>
              <a:gd name="connsiteX0" fmla="*/ 0 w 2082806"/>
              <a:gd name="connsiteY0" fmla="*/ 0 h 2161700"/>
              <a:gd name="connsiteX1" fmla="*/ 2082806 w 2082806"/>
              <a:gd name="connsiteY1" fmla="*/ 0 h 2161700"/>
              <a:gd name="connsiteX2" fmla="*/ 2082806 w 2082806"/>
              <a:gd name="connsiteY2" fmla="*/ 2161700 h 2161700"/>
              <a:gd name="connsiteX3" fmla="*/ 0 w 2082806"/>
              <a:gd name="connsiteY3" fmla="*/ 2161700 h 2161700"/>
              <a:gd name="connsiteX4" fmla="*/ 0 w 2082806"/>
              <a:gd name="connsiteY4" fmla="*/ 0 h 2161700"/>
              <a:gd name="connsiteX0-1" fmla="*/ 154983 w 2082806"/>
              <a:gd name="connsiteY0-2" fmla="*/ 247973 h 2161700"/>
              <a:gd name="connsiteX1-3" fmla="*/ 2082806 w 2082806"/>
              <a:gd name="connsiteY1-4" fmla="*/ 0 h 2161700"/>
              <a:gd name="connsiteX2-5" fmla="*/ 2082806 w 2082806"/>
              <a:gd name="connsiteY2-6" fmla="*/ 2161700 h 2161700"/>
              <a:gd name="connsiteX3-7" fmla="*/ 0 w 2082806"/>
              <a:gd name="connsiteY3-8" fmla="*/ 2161700 h 2161700"/>
              <a:gd name="connsiteX4-9" fmla="*/ 154983 w 2082806"/>
              <a:gd name="connsiteY4-10" fmla="*/ 247973 h 2161700"/>
              <a:gd name="connsiteX0-11" fmla="*/ 108488 w 2036311"/>
              <a:gd name="connsiteY0-12" fmla="*/ 247973 h 2161700"/>
              <a:gd name="connsiteX1-13" fmla="*/ 2036311 w 2036311"/>
              <a:gd name="connsiteY1-14" fmla="*/ 0 h 2161700"/>
              <a:gd name="connsiteX2-15" fmla="*/ 2036311 w 2036311"/>
              <a:gd name="connsiteY2-16" fmla="*/ 2161700 h 2161700"/>
              <a:gd name="connsiteX3-17" fmla="*/ 0 w 2036311"/>
              <a:gd name="connsiteY3-18" fmla="*/ 1743246 h 2161700"/>
              <a:gd name="connsiteX4-19" fmla="*/ 108488 w 2036311"/>
              <a:gd name="connsiteY4-20" fmla="*/ 247973 h 2161700"/>
              <a:gd name="connsiteX0-21" fmla="*/ 108488 w 2516759"/>
              <a:gd name="connsiteY0-22" fmla="*/ 247973 h 2177198"/>
              <a:gd name="connsiteX1-23" fmla="*/ 2036311 w 2516759"/>
              <a:gd name="connsiteY1-24" fmla="*/ 0 h 2177198"/>
              <a:gd name="connsiteX2-25" fmla="*/ 2516759 w 2516759"/>
              <a:gd name="connsiteY2-26" fmla="*/ 2177198 h 2177198"/>
              <a:gd name="connsiteX3-27" fmla="*/ 0 w 2516759"/>
              <a:gd name="connsiteY3-28" fmla="*/ 1743246 h 2177198"/>
              <a:gd name="connsiteX4-29" fmla="*/ 108488 w 2516759"/>
              <a:gd name="connsiteY4-30" fmla="*/ 247973 h 2177198"/>
              <a:gd name="connsiteX0-31" fmla="*/ 524124 w 2516759"/>
              <a:gd name="connsiteY0-32" fmla="*/ 424618 h 2177198"/>
              <a:gd name="connsiteX1-33" fmla="*/ 2036311 w 2516759"/>
              <a:gd name="connsiteY1-34" fmla="*/ 0 h 2177198"/>
              <a:gd name="connsiteX2-35" fmla="*/ 2516759 w 2516759"/>
              <a:gd name="connsiteY2-36" fmla="*/ 2177198 h 2177198"/>
              <a:gd name="connsiteX3-37" fmla="*/ 0 w 2516759"/>
              <a:gd name="connsiteY3-38" fmla="*/ 1743246 h 2177198"/>
              <a:gd name="connsiteX4-39" fmla="*/ 524124 w 2516759"/>
              <a:gd name="connsiteY4-40" fmla="*/ 424618 h 2177198"/>
              <a:gd name="connsiteX0-41" fmla="*/ 295524 w 2288159"/>
              <a:gd name="connsiteY0-42" fmla="*/ 424618 h 2177198"/>
              <a:gd name="connsiteX1-43" fmla="*/ 1807711 w 2288159"/>
              <a:gd name="connsiteY1-44" fmla="*/ 0 h 2177198"/>
              <a:gd name="connsiteX2-45" fmla="*/ 2288159 w 2288159"/>
              <a:gd name="connsiteY2-46" fmla="*/ 2177198 h 2177198"/>
              <a:gd name="connsiteX3-47" fmla="*/ 0 w 2288159"/>
              <a:gd name="connsiteY3-48" fmla="*/ 1743246 h 2177198"/>
              <a:gd name="connsiteX4-49" fmla="*/ 295524 w 2288159"/>
              <a:gd name="connsiteY4-50" fmla="*/ 424618 h 2177198"/>
              <a:gd name="connsiteX0-51" fmla="*/ 648815 w 2288159"/>
              <a:gd name="connsiteY0-52" fmla="*/ 372663 h 2177198"/>
              <a:gd name="connsiteX1-53" fmla="*/ 1807711 w 2288159"/>
              <a:gd name="connsiteY1-54" fmla="*/ 0 h 2177198"/>
              <a:gd name="connsiteX2-55" fmla="*/ 2288159 w 2288159"/>
              <a:gd name="connsiteY2-56" fmla="*/ 2177198 h 2177198"/>
              <a:gd name="connsiteX3-57" fmla="*/ 0 w 2288159"/>
              <a:gd name="connsiteY3-58" fmla="*/ 1743246 h 2177198"/>
              <a:gd name="connsiteX4-59" fmla="*/ 648815 w 2288159"/>
              <a:gd name="connsiteY4-60" fmla="*/ 372663 h 2177198"/>
              <a:gd name="connsiteX0-61" fmla="*/ 648815 w 2288159"/>
              <a:gd name="connsiteY0-62" fmla="*/ 237581 h 2042116"/>
              <a:gd name="connsiteX1-63" fmla="*/ 1942793 w 2288159"/>
              <a:gd name="connsiteY1-64" fmla="*/ 0 h 2042116"/>
              <a:gd name="connsiteX2-65" fmla="*/ 2288159 w 2288159"/>
              <a:gd name="connsiteY2-66" fmla="*/ 2042116 h 2042116"/>
              <a:gd name="connsiteX3-67" fmla="*/ 0 w 2288159"/>
              <a:gd name="connsiteY3-68" fmla="*/ 1608164 h 2042116"/>
              <a:gd name="connsiteX4-69" fmla="*/ 648815 w 2288159"/>
              <a:gd name="connsiteY4-70" fmla="*/ 237581 h 2042116"/>
              <a:gd name="connsiteX0-71" fmla="*/ 648815 w 2142686"/>
              <a:gd name="connsiteY0-72" fmla="*/ 237581 h 1907035"/>
              <a:gd name="connsiteX1-73" fmla="*/ 1942793 w 2142686"/>
              <a:gd name="connsiteY1-74" fmla="*/ 0 h 1907035"/>
              <a:gd name="connsiteX2-75" fmla="*/ 2142686 w 2142686"/>
              <a:gd name="connsiteY2-76" fmla="*/ 1907035 h 1907035"/>
              <a:gd name="connsiteX3-77" fmla="*/ 0 w 2142686"/>
              <a:gd name="connsiteY3-78" fmla="*/ 1608164 h 1907035"/>
              <a:gd name="connsiteX4-79" fmla="*/ 648815 w 2142686"/>
              <a:gd name="connsiteY4-80" fmla="*/ 237581 h 19070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142686" h="1907035">
                <a:moveTo>
                  <a:pt x="648815" y="237581"/>
                </a:moveTo>
                <a:lnTo>
                  <a:pt x="1942793" y="0"/>
                </a:lnTo>
                <a:lnTo>
                  <a:pt x="2142686" y="1907035"/>
                </a:lnTo>
                <a:lnTo>
                  <a:pt x="0" y="1608164"/>
                </a:lnTo>
                <a:lnTo>
                  <a:pt x="648815" y="237581"/>
                </a:lnTo>
                <a:close/>
              </a:path>
            </a:pathLst>
          </a:custGeom>
          <a:noFill/>
          <a:ln>
            <a:solidFill>
              <a:schemeClr val="bg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118" y="1658322"/>
            <a:ext cx="2014694" cy="137297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84"/>
          <a:stretch>
            <a:fillRect/>
          </a:stretch>
        </p:blipFill>
        <p:spPr>
          <a:xfrm>
            <a:off x="461726" y="1658322"/>
            <a:ext cx="4037846" cy="29682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805" y="1658321"/>
            <a:ext cx="1859653" cy="137297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94"/>
          <a:stretch>
            <a:fillRect/>
          </a:stretch>
        </p:blipFill>
        <p:spPr>
          <a:xfrm>
            <a:off x="4636118" y="3258292"/>
            <a:ext cx="2014694" cy="1348238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5" t="10394" r="17796" b="17912"/>
          <a:stretch>
            <a:fillRect/>
          </a:stretch>
        </p:blipFill>
        <p:spPr>
          <a:xfrm>
            <a:off x="6864965" y="3255040"/>
            <a:ext cx="1859653" cy="1332918"/>
          </a:xfrm>
          <a:prstGeom prst="rect">
            <a:avLst/>
          </a:prstGeom>
        </p:spPr>
      </p:pic>
      <p:sp>
        <p:nvSpPr>
          <p:cNvPr id="31" name="文本框 37"/>
          <p:cNvSpPr txBox="1"/>
          <p:nvPr/>
        </p:nvSpPr>
        <p:spPr>
          <a:xfrm>
            <a:off x="552261" y="1003349"/>
            <a:ext cx="803947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PandaFun</a:t>
            </a:r>
            <a:r>
              <a:rPr lang="zh-CN" altLang="en-US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类似于传统单机</a:t>
            </a:r>
            <a:r>
              <a:rPr lang="en-US" altLang="zh-CN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/</a:t>
            </a:r>
            <a:r>
              <a:rPr lang="zh-CN" altLang="en-US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桌游“大富翁”，玩家通过掷骰子和购买土地，让其他玩家缴纳过路费，从而使得其他玩家最终破产并出局。而</a:t>
            </a:r>
            <a:r>
              <a:rPr lang="en-US" altLang="zh-CN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PandaFun</a:t>
            </a:r>
            <a:r>
              <a:rPr lang="zh-CN" altLang="en-US" sz="11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在传统大富翁游戏基础上，增加了对于玩家替身熊猫的养成功能，使得熊猫通过不断练习更多特殊技能在游戏局当中获得一定的优势。</a:t>
            </a:r>
            <a:endParaRPr lang="zh-CN" altLang="en-US" sz="11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3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3000" fill="hold"/>
                                        <p:tgtEl>
                                          <p:spTgt spid="17"/>
                                        </p:tgtEl>
                                      </p:cBhvr>
                                      <p:by x="140000" y="14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3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 bldLvl="0" animBg="1"/>
      <p:bldP spid="17" grpId="1" bldLvl="0" animBg="1"/>
      <p:bldP spid="18" grpId="0" bldLvl="0" animBg="1"/>
      <p:bldP spid="18" grpId="1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3900" y="344493"/>
            <a:ext cx="76752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885950" algn="l"/>
              </a:tabLst>
            </a:pP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1.3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 </a:t>
            </a:r>
            <a:r>
              <a:rPr lang="en-US" altLang="zh-CN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PandaFun</a:t>
            </a:r>
            <a:r>
              <a:rPr lang="zh-CN" altLang="en-US" sz="2400" b="1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盈利方式：</a:t>
            </a:r>
            <a:r>
              <a:rPr lang="zh-CN" altLang="en-US" sz="2400" dirty="0">
                <a:solidFill>
                  <a:srgbClr val="D5A356"/>
                </a:solidFill>
                <a:latin typeface="+mj-ea"/>
                <a:ea typeface="+mj-ea"/>
                <a:cs typeface="+mn-ea"/>
                <a:sym typeface="+mn-lt"/>
              </a:rPr>
              <a:t>丰富的消费场景</a:t>
            </a:r>
            <a:endParaRPr lang="zh-CN" altLang="en-US" sz="2400" b="1" dirty="0">
              <a:solidFill>
                <a:srgbClr val="D5A356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18" name="矩形 6"/>
          <p:cNvSpPr/>
          <p:nvPr/>
        </p:nvSpPr>
        <p:spPr>
          <a:xfrm rot="966299">
            <a:off x="25580" y="164220"/>
            <a:ext cx="1103425" cy="982072"/>
          </a:xfrm>
          <a:custGeom>
            <a:avLst/>
            <a:gdLst>
              <a:gd name="connsiteX0" fmla="*/ 0 w 2082806"/>
              <a:gd name="connsiteY0" fmla="*/ 0 h 2161700"/>
              <a:gd name="connsiteX1" fmla="*/ 2082806 w 2082806"/>
              <a:gd name="connsiteY1" fmla="*/ 0 h 2161700"/>
              <a:gd name="connsiteX2" fmla="*/ 2082806 w 2082806"/>
              <a:gd name="connsiteY2" fmla="*/ 2161700 h 2161700"/>
              <a:gd name="connsiteX3" fmla="*/ 0 w 2082806"/>
              <a:gd name="connsiteY3" fmla="*/ 2161700 h 2161700"/>
              <a:gd name="connsiteX4" fmla="*/ 0 w 2082806"/>
              <a:gd name="connsiteY4" fmla="*/ 0 h 2161700"/>
              <a:gd name="connsiteX0-1" fmla="*/ 154983 w 2082806"/>
              <a:gd name="connsiteY0-2" fmla="*/ 247973 h 2161700"/>
              <a:gd name="connsiteX1-3" fmla="*/ 2082806 w 2082806"/>
              <a:gd name="connsiteY1-4" fmla="*/ 0 h 2161700"/>
              <a:gd name="connsiteX2-5" fmla="*/ 2082806 w 2082806"/>
              <a:gd name="connsiteY2-6" fmla="*/ 2161700 h 2161700"/>
              <a:gd name="connsiteX3-7" fmla="*/ 0 w 2082806"/>
              <a:gd name="connsiteY3-8" fmla="*/ 2161700 h 2161700"/>
              <a:gd name="connsiteX4-9" fmla="*/ 154983 w 2082806"/>
              <a:gd name="connsiteY4-10" fmla="*/ 247973 h 2161700"/>
              <a:gd name="connsiteX0-11" fmla="*/ 108488 w 2036311"/>
              <a:gd name="connsiteY0-12" fmla="*/ 247973 h 2161700"/>
              <a:gd name="connsiteX1-13" fmla="*/ 2036311 w 2036311"/>
              <a:gd name="connsiteY1-14" fmla="*/ 0 h 2161700"/>
              <a:gd name="connsiteX2-15" fmla="*/ 2036311 w 2036311"/>
              <a:gd name="connsiteY2-16" fmla="*/ 2161700 h 2161700"/>
              <a:gd name="connsiteX3-17" fmla="*/ 0 w 2036311"/>
              <a:gd name="connsiteY3-18" fmla="*/ 1743246 h 2161700"/>
              <a:gd name="connsiteX4-19" fmla="*/ 108488 w 2036311"/>
              <a:gd name="connsiteY4-20" fmla="*/ 247973 h 2161700"/>
              <a:gd name="connsiteX0-21" fmla="*/ 108488 w 2516759"/>
              <a:gd name="connsiteY0-22" fmla="*/ 247973 h 2177198"/>
              <a:gd name="connsiteX1-23" fmla="*/ 2036311 w 2516759"/>
              <a:gd name="connsiteY1-24" fmla="*/ 0 h 2177198"/>
              <a:gd name="connsiteX2-25" fmla="*/ 2516759 w 2516759"/>
              <a:gd name="connsiteY2-26" fmla="*/ 2177198 h 2177198"/>
              <a:gd name="connsiteX3-27" fmla="*/ 0 w 2516759"/>
              <a:gd name="connsiteY3-28" fmla="*/ 1743246 h 2177198"/>
              <a:gd name="connsiteX4-29" fmla="*/ 108488 w 2516759"/>
              <a:gd name="connsiteY4-30" fmla="*/ 247973 h 2177198"/>
              <a:gd name="connsiteX0-31" fmla="*/ 524124 w 2516759"/>
              <a:gd name="connsiteY0-32" fmla="*/ 424618 h 2177198"/>
              <a:gd name="connsiteX1-33" fmla="*/ 2036311 w 2516759"/>
              <a:gd name="connsiteY1-34" fmla="*/ 0 h 2177198"/>
              <a:gd name="connsiteX2-35" fmla="*/ 2516759 w 2516759"/>
              <a:gd name="connsiteY2-36" fmla="*/ 2177198 h 2177198"/>
              <a:gd name="connsiteX3-37" fmla="*/ 0 w 2516759"/>
              <a:gd name="connsiteY3-38" fmla="*/ 1743246 h 2177198"/>
              <a:gd name="connsiteX4-39" fmla="*/ 524124 w 2516759"/>
              <a:gd name="connsiteY4-40" fmla="*/ 424618 h 2177198"/>
              <a:gd name="connsiteX0-41" fmla="*/ 295524 w 2288159"/>
              <a:gd name="connsiteY0-42" fmla="*/ 424618 h 2177198"/>
              <a:gd name="connsiteX1-43" fmla="*/ 1807711 w 2288159"/>
              <a:gd name="connsiteY1-44" fmla="*/ 0 h 2177198"/>
              <a:gd name="connsiteX2-45" fmla="*/ 2288159 w 2288159"/>
              <a:gd name="connsiteY2-46" fmla="*/ 2177198 h 2177198"/>
              <a:gd name="connsiteX3-47" fmla="*/ 0 w 2288159"/>
              <a:gd name="connsiteY3-48" fmla="*/ 1743246 h 2177198"/>
              <a:gd name="connsiteX4-49" fmla="*/ 295524 w 2288159"/>
              <a:gd name="connsiteY4-50" fmla="*/ 424618 h 2177198"/>
              <a:gd name="connsiteX0-51" fmla="*/ 648815 w 2288159"/>
              <a:gd name="connsiteY0-52" fmla="*/ 372663 h 2177198"/>
              <a:gd name="connsiteX1-53" fmla="*/ 1807711 w 2288159"/>
              <a:gd name="connsiteY1-54" fmla="*/ 0 h 2177198"/>
              <a:gd name="connsiteX2-55" fmla="*/ 2288159 w 2288159"/>
              <a:gd name="connsiteY2-56" fmla="*/ 2177198 h 2177198"/>
              <a:gd name="connsiteX3-57" fmla="*/ 0 w 2288159"/>
              <a:gd name="connsiteY3-58" fmla="*/ 1743246 h 2177198"/>
              <a:gd name="connsiteX4-59" fmla="*/ 648815 w 2288159"/>
              <a:gd name="connsiteY4-60" fmla="*/ 372663 h 2177198"/>
              <a:gd name="connsiteX0-61" fmla="*/ 648815 w 2288159"/>
              <a:gd name="connsiteY0-62" fmla="*/ 237581 h 2042116"/>
              <a:gd name="connsiteX1-63" fmla="*/ 1942793 w 2288159"/>
              <a:gd name="connsiteY1-64" fmla="*/ 0 h 2042116"/>
              <a:gd name="connsiteX2-65" fmla="*/ 2288159 w 2288159"/>
              <a:gd name="connsiteY2-66" fmla="*/ 2042116 h 2042116"/>
              <a:gd name="connsiteX3-67" fmla="*/ 0 w 2288159"/>
              <a:gd name="connsiteY3-68" fmla="*/ 1608164 h 2042116"/>
              <a:gd name="connsiteX4-69" fmla="*/ 648815 w 2288159"/>
              <a:gd name="connsiteY4-70" fmla="*/ 237581 h 2042116"/>
              <a:gd name="connsiteX0-71" fmla="*/ 648815 w 2142686"/>
              <a:gd name="connsiteY0-72" fmla="*/ 237581 h 1907035"/>
              <a:gd name="connsiteX1-73" fmla="*/ 1942793 w 2142686"/>
              <a:gd name="connsiteY1-74" fmla="*/ 0 h 1907035"/>
              <a:gd name="connsiteX2-75" fmla="*/ 2142686 w 2142686"/>
              <a:gd name="connsiteY2-76" fmla="*/ 1907035 h 1907035"/>
              <a:gd name="connsiteX3-77" fmla="*/ 0 w 2142686"/>
              <a:gd name="connsiteY3-78" fmla="*/ 1608164 h 1907035"/>
              <a:gd name="connsiteX4-79" fmla="*/ 648815 w 2142686"/>
              <a:gd name="connsiteY4-80" fmla="*/ 237581 h 19070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142686" h="1907035">
                <a:moveTo>
                  <a:pt x="648815" y="237581"/>
                </a:moveTo>
                <a:lnTo>
                  <a:pt x="1942793" y="0"/>
                </a:lnTo>
                <a:lnTo>
                  <a:pt x="2142686" y="1907035"/>
                </a:lnTo>
                <a:lnTo>
                  <a:pt x="0" y="1608164"/>
                </a:lnTo>
                <a:lnTo>
                  <a:pt x="648815" y="237581"/>
                </a:lnTo>
                <a:close/>
              </a:path>
            </a:pathLst>
          </a:custGeom>
          <a:noFill/>
          <a:ln>
            <a:solidFill>
              <a:schemeClr val="bg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+mj-ea"/>
              <a:ea typeface="+mj-ea"/>
              <a:cs typeface="+mn-ea"/>
              <a:sym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79" y="1714188"/>
            <a:ext cx="2323079" cy="17151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8"/>
          <a:stretch>
            <a:fillRect/>
          </a:stretch>
        </p:blipFill>
        <p:spPr>
          <a:xfrm>
            <a:off x="3441239" y="1714187"/>
            <a:ext cx="2313025" cy="1715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861" y="1716857"/>
            <a:ext cx="2441198" cy="1712455"/>
          </a:xfrm>
          <a:prstGeom prst="rect">
            <a:avLst/>
          </a:prstGeom>
        </p:spPr>
      </p:pic>
      <p:sp>
        <p:nvSpPr>
          <p:cNvPr id="9" name="Content Placeholder 9"/>
          <p:cNvSpPr txBox="1"/>
          <p:nvPr/>
        </p:nvSpPr>
        <p:spPr>
          <a:xfrm>
            <a:off x="867003" y="1273931"/>
            <a:ext cx="1564559" cy="280000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微软雅黑" panose="020B0503020204020204" charset="-122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微软雅黑" panose="020B0503020204020204" charset="-122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微软雅黑" panose="020B0503020204020204" charset="-122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charset="-122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微软雅黑" panose="020B0503020204020204" charset="-122"/>
                <a:ea typeface="+mn-ea"/>
                <a:cs typeface="+mn-cs"/>
              </a:defRPr>
            </a:lvl5pPr>
            <a:lvl6pPr marL="1886585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485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385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285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1500" dirty="0">
                <a:solidFill>
                  <a:srgbClr val="EFCF78"/>
                </a:solidFill>
                <a:latin typeface="+mj-ea"/>
                <a:ea typeface="+mj-ea"/>
              </a:rPr>
              <a:t>游戏开局</a:t>
            </a:r>
            <a:endParaRPr lang="en-US" sz="15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0" name="Content Placeholder 9"/>
          <p:cNvSpPr txBox="1"/>
          <p:nvPr/>
        </p:nvSpPr>
        <p:spPr>
          <a:xfrm>
            <a:off x="3789720" y="1266689"/>
            <a:ext cx="1564559" cy="2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EFCF78"/>
                </a:solidFill>
                <a:latin typeface="+mj-ea"/>
                <a:ea typeface="+mj-ea"/>
              </a:rPr>
              <a:t>熊猫购买</a:t>
            </a:r>
            <a:endParaRPr lang="en-US" sz="16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1" name="Content Placeholder 9"/>
          <p:cNvSpPr txBox="1"/>
          <p:nvPr/>
        </p:nvSpPr>
        <p:spPr>
          <a:xfrm>
            <a:off x="6643180" y="1274946"/>
            <a:ext cx="1564559" cy="2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rgbClr val="EFCF78"/>
                </a:solidFill>
                <a:latin typeface="+mj-ea"/>
                <a:ea typeface="+mj-ea"/>
              </a:rPr>
              <a:t>道具购买</a:t>
            </a:r>
            <a:endParaRPr lang="en-US" sz="1600" dirty="0">
              <a:solidFill>
                <a:srgbClr val="EFCF78"/>
              </a:solidFill>
              <a:latin typeface="+mj-ea"/>
              <a:ea typeface="+mj-ea"/>
            </a:endParaRPr>
          </a:p>
        </p:txBody>
      </p:sp>
      <p:sp>
        <p:nvSpPr>
          <p:cNvPr id="13" name="文本框 37"/>
          <p:cNvSpPr txBox="1"/>
          <p:nvPr/>
        </p:nvSpPr>
        <p:spPr>
          <a:xfrm>
            <a:off x="599579" y="3591586"/>
            <a:ext cx="2323079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在当前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1.0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版本的游戏中，游戏开局可选择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3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种方式：消耗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1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个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FileCoin/IPFS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、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3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个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FileCoin/IPFS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或者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10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个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FileCoin/IPFS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。每局交易总额抽取一定的手续费，自动划转到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PandaFun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的官方账户中。</a:t>
            </a:r>
            <a:endParaRPr lang="zh-CN" altLang="en-US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4" name="文本框 37"/>
          <p:cNvSpPr txBox="1"/>
          <p:nvPr/>
        </p:nvSpPr>
        <p:spPr>
          <a:xfrm>
            <a:off x="3441239" y="3591586"/>
            <a:ext cx="237732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为了在游戏中取得更多游戏，玩家可以在宠物市集中于其他玩家自由买卖总量有限、拥有特殊技能的熊猫。而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PandaFun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将从交易费中收取一定的手续费。</a:t>
            </a:r>
            <a:endParaRPr lang="zh-CN" altLang="en-US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  <p:sp>
        <p:nvSpPr>
          <p:cNvPr id="15" name="文本框 37"/>
          <p:cNvSpPr txBox="1"/>
          <p:nvPr/>
        </p:nvSpPr>
        <p:spPr>
          <a:xfrm>
            <a:off x="6239082" y="3596810"/>
            <a:ext cx="25096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玩家为了不断训练手中的熊猫以获得更多技能，可以在道具商店里购买各类道具。而</a:t>
            </a:r>
            <a:r>
              <a:rPr lang="en-US" altLang="zh-CN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PandaFun</a:t>
            </a:r>
            <a:r>
              <a:rPr lang="zh-CN" altLang="en-US" sz="1000" dirty="0">
                <a:solidFill>
                  <a:schemeClr val="bg1"/>
                </a:solidFill>
                <a:latin typeface="+mj-ea"/>
                <a:ea typeface="+mj-ea"/>
                <a:cs typeface="微软雅黑" panose="020B0503020204020204" charset="-122"/>
              </a:rPr>
              <a:t>直接收取全部的道具费用作为收入。</a:t>
            </a:r>
            <a:endParaRPr lang="zh-CN" altLang="en-US" sz="1000" dirty="0">
              <a:solidFill>
                <a:schemeClr val="bg1"/>
              </a:solidFill>
              <a:latin typeface="+mj-ea"/>
              <a:ea typeface="+mj-ea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 advClick="0" advTm="3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3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 bldLvl="0" animBg="1"/>
      <p:bldP spid="18" grpId="1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文本框 41"/>
          <p:cNvSpPr txBox="1"/>
          <p:nvPr/>
        </p:nvSpPr>
        <p:spPr>
          <a:xfrm>
            <a:off x="3168793" y="1797003"/>
            <a:ext cx="3044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b="1" dirty="0">
                <a:gradFill>
                  <a:gsLst>
                    <a:gs pos="0">
                      <a:srgbClr val="D5A356"/>
                    </a:gs>
                    <a:gs pos="29000">
                      <a:srgbClr val="EFCF78"/>
                    </a:gs>
                  </a:gsLst>
                  <a:lin ang="5400000" scaled="0"/>
                </a:gradFill>
                <a:latin typeface="+mj-ea"/>
                <a:ea typeface="+mj-ea"/>
                <a:cs typeface="+mn-ea"/>
                <a:sym typeface="+mn-lt"/>
              </a:rPr>
              <a:t>感 谢 观 看 ！</a:t>
            </a:r>
            <a:endParaRPr lang="zh-CN" altLang="en-US" sz="3600" b="1" dirty="0">
              <a:gradFill>
                <a:gsLst>
                  <a:gs pos="7000">
                    <a:srgbClr val="D5A356"/>
                  </a:gs>
                  <a:gs pos="70000">
                    <a:srgbClr val="EFCF78"/>
                  </a:gs>
                </a:gsLst>
                <a:lin ang="5400000" scaled="0"/>
              </a:gradFill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tags/tag1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8A85A"/>
      </a:accent1>
      <a:accent2>
        <a:srgbClr val="DEB362"/>
      </a:accent2>
      <a:accent3>
        <a:srgbClr val="DAAB5C"/>
      </a:accent3>
      <a:accent4>
        <a:srgbClr val="DAAC5D"/>
      </a:accent4>
      <a:accent5>
        <a:srgbClr val="DAAC5D"/>
      </a:accent5>
      <a:accent6>
        <a:srgbClr val="DAAB5C"/>
      </a:accent6>
      <a:hlink>
        <a:srgbClr val="0563C1"/>
      </a:hlink>
      <a:folHlink>
        <a:srgbClr val="954F72"/>
      </a:folHlink>
    </a:clrScheme>
    <a:fontScheme name="temp">
      <a:majorFont>
        <a:latin typeface="Nexa Light"/>
        <a:ea typeface="微软雅黑"/>
        <a:cs typeface=""/>
      </a:majorFont>
      <a:minorFont>
        <a:latin typeface="Nexa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D8A85A"/>
    </a:accent1>
    <a:accent2>
      <a:srgbClr val="DEB362"/>
    </a:accent2>
    <a:accent3>
      <a:srgbClr val="DAAB5C"/>
    </a:accent3>
    <a:accent4>
      <a:srgbClr val="DAAC5D"/>
    </a:accent4>
    <a:accent5>
      <a:srgbClr val="DAAC5D"/>
    </a:accent5>
    <a:accent6>
      <a:srgbClr val="DAAB5C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D8A85A"/>
    </a:accent1>
    <a:accent2>
      <a:srgbClr val="DEB362"/>
    </a:accent2>
    <a:accent3>
      <a:srgbClr val="DAAB5C"/>
    </a:accent3>
    <a:accent4>
      <a:srgbClr val="DAAC5D"/>
    </a:accent4>
    <a:accent5>
      <a:srgbClr val="DAAC5D"/>
    </a:accent5>
    <a:accent6>
      <a:srgbClr val="DAAB5C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870</Words>
  <Application>WPS Presentation</Application>
  <PresentationFormat>On-screen Show (16:9)</PresentationFormat>
  <Paragraphs>48</Paragraphs>
  <Slides>6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31" baseType="lpstr">
      <vt:lpstr>Arial</vt:lpstr>
      <vt:lpstr>SimSun</vt:lpstr>
      <vt:lpstr>Wingdings</vt:lpstr>
      <vt:lpstr>微软雅黑</vt:lpstr>
      <vt:lpstr>Calibri Light</vt:lpstr>
      <vt:lpstr>Helvetica Neue</vt:lpstr>
      <vt:lpstr>方正宋刻本秀楷简体</vt:lpstr>
      <vt:lpstr>汉仪书宋二KW</vt:lpstr>
      <vt:lpstr>华文细黑</vt:lpstr>
      <vt:lpstr>黑体-简</vt:lpstr>
      <vt:lpstr>方正稚艺简体</vt:lpstr>
      <vt:lpstr>苹方-简</vt:lpstr>
      <vt:lpstr>Tahoma</vt:lpstr>
      <vt:lpstr>Calibri</vt:lpstr>
      <vt:lpstr>Source Sans Pro Light</vt:lpstr>
      <vt:lpstr>-apple-system-font</vt:lpstr>
      <vt:lpstr>Thonburi</vt:lpstr>
      <vt:lpstr>黑体</vt:lpstr>
      <vt:lpstr>Apple Color Emoji</vt:lpstr>
      <vt:lpstr>宋体</vt:lpstr>
      <vt:lpstr>Arial Unicode MS</vt:lpstr>
      <vt:lpstr>等线</vt:lpstr>
      <vt:lpstr>汉仪中等线KW</vt:lpstr>
      <vt:lpstr>Nexa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李佳宇</dc:creator>
  <cp:lastModifiedBy>Frank Wu</cp:lastModifiedBy>
  <cp:revision>395</cp:revision>
  <cp:lastPrinted>2022-06-14T15:47:00Z</cp:lastPrinted>
  <dcterms:created xsi:type="dcterms:W3CDTF">2022-06-14T15:47:00Z</dcterms:created>
  <dcterms:modified xsi:type="dcterms:W3CDTF">2022-06-14T15:47:00Z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1033-4.2.2.6882</vt:lpwstr>
  </property>
  <property fmtid="{D5CDD505-2E9C-101B-9397-08002B2CF9AE}" pid="3" name="ICV">
    <vt:lpwstr>597D9F1CE0FB8C9284ABA8625EC56FD7</vt:lpwstr>
  </property>
</Properties>
</file>

<file path=docProps/thumbnail.jpeg>
</file>